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4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6022" autoAdjust="0"/>
    <p:restoredTop sz="94366"/>
  </p:normalViewPr>
  <p:slideViewPr>
    <p:cSldViewPr snapToGrid="0">
      <p:cViewPr>
        <p:scale>
          <a:sx n="40" d="100"/>
          <a:sy n="40" d="100"/>
        </p:scale>
        <p:origin x="816" y="192"/>
      </p:cViewPr>
      <p:guideLst>
        <p:guide orient="horz" pos="2158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slide" Target="slides/slide100.xml"  /><Relationship Id="rId104" Type="http://schemas.openxmlformats.org/officeDocument/2006/relationships/slide" Target="slides/slide101.xml"  /><Relationship Id="rId105" Type="http://schemas.openxmlformats.org/officeDocument/2006/relationships/slide" Target="slides/slide102.xml"  /><Relationship Id="rId106" Type="http://schemas.openxmlformats.org/officeDocument/2006/relationships/slide" Target="slides/slide103.xml"  /><Relationship Id="rId107" Type="http://schemas.openxmlformats.org/officeDocument/2006/relationships/slide" Target="slides/slide104.xml"  /><Relationship Id="rId108" Type="http://schemas.openxmlformats.org/officeDocument/2006/relationships/slide" Target="slides/slide105.xml"  /><Relationship Id="rId109" Type="http://schemas.openxmlformats.org/officeDocument/2006/relationships/slide" Target="slides/slide106.xml"  /><Relationship Id="rId11" Type="http://schemas.openxmlformats.org/officeDocument/2006/relationships/slide" Target="slides/slide8.xml"  /><Relationship Id="rId110" Type="http://schemas.openxmlformats.org/officeDocument/2006/relationships/slide" Target="slides/slide107.xml"  /><Relationship Id="rId111" Type="http://schemas.openxmlformats.org/officeDocument/2006/relationships/slide" Target="slides/slide108.xml"  /><Relationship Id="rId112" Type="http://schemas.openxmlformats.org/officeDocument/2006/relationships/slide" Target="slides/slide109.xml"  /><Relationship Id="rId113" Type="http://schemas.openxmlformats.org/officeDocument/2006/relationships/slide" Target="slides/slide110.xml"  /><Relationship Id="rId114" Type="http://schemas.openxmlformats.org/officeDocument/2006/relationships/slide" Target="slides/slide111.xml"  /><Relationship Id="rId115" Type="http://schemas.openxmlformats.org/officeDocument/2006/relationships/slide" Target="slides/slide112.xml"  /><Relationship Id="rId116" Type="http://schemas.openxmlformats.org/officeDocument/2006/relationships/slide" Target="slides/slide113.xml"  /><Relationship Id="rId117" Type="http://schemas.openxmlformats.org/officeDocument/2006/relationships/slide" Target="slides/slide114.xml"  /><Relationship Id="rId118" Type="http://schemas.openxmlformats.org/officeDocument/2006/relationships/slide" Target="slides/slide115.xml"  /><Relationship Id="rId119" Type="http://schemas.openxmlformats.org/officeDocument/2006/relationships/slide" Target="slides/slide116.xml"  /><Relationship Id="rId12" Type="http://schemas.openxmlformats.org/officeDocument/2006/relationships/slide" Target="slides/slide9.xml"  /><Relationship Id="rId120" Type="http://schemas.openxmlformats.org/officeDocument/2006/relationships/slide" Target="slides/slide117.xml"  /><Relationship Id="rId121" Type="http://schemas.openxmlformats.org/officeDocument/2006/relationships/slide" Target="slides/slide118.xml"  /><Relationship Id="rId122" Type="http://schemas.openxmlformats.org/officeDocument/2006/relationships/slide" Target="slides/slide119.xml"  /><Relationship Id="rId123" Type="http://schemas.openxmlformats.org/officeDocument/2006/relationships/slide" Target="slides/slide120.xml"  /><Relationship Id="rId124" Type="http://schemas.openxmlformats.org/officeDocument/2006/relationships/slide" Target="slides/slide121.xml"  /><Relationship Id="rId125" Type="http://schemas.openxmlformats.org/officeDocument/2006/relationships/slide" Target="slides/slide122.xml"  /><Relationship Id="rId126" Type="http://schemas.openxmlformats.org/officeDocument/2006/relationships/slide" Target="slides/slide123.xml"  /><Relationship Id="rId127" Type="http://schemas.openxmlformats.org/officeDocument/2006/relationships/slide" Target="slides/slide124.xml"  /><Relationship Id="rId128" Type="http://schemas.openxmlformats.org/officeDocument/2006/relationships/slide" Target="slides/slide125.xml"  /><Relationship Id="rId129" Type="http://schemas.openxmlformats.org/officeDocument/2006/relationships/slide" Target="slides/slide126.xml"  /><Relationship Id="rId13" Type="http://schemas.openxmlformats.org/officeDocument/2006/relationships/slide" Target="slides/slide10.xml"  /><Relationship Id="rId130" Type="http://schemas.openxmlformats.org/officeDocument/2006/relationships/slide" Target="slides/slide127.xml"  /><Relationship Id="rId131" Type="http://schemas.openxmlformats.org/officeDocument/2006/relationships/slide" Target="slides/slide128.xml"  /><Relationship Id="rId132" Type="http://schemas.openxmlformats.org/officeDocument/2006/relationships/slide" Target="slides/slide129.xml"  /><Relationship Id="rId133" Type="http://schemas.openxmlformats.org/officeDocument/2006/relationships/slide" Target="slides/slide130.xml"  /><Relationship Id="rId134" Type="http://schemas.openxmlformats.org/officeDocument/2006/relationships/slide" Target="slides/slide131.xml"  /><Relationship Id="rId135" Type="http://schemas.openxmlformats.org/officeDocument/2006/relationships/slide" Target="slides/slide132.xml"  /><Relationship Id="rId136" Type="http://schemas.openxmlformats.org/officeDocument/2006/relationships/slide" Target="slides/slide133.xml"  /><Relationship Id="rId137" Type="http://schemas.openxmlformats.org/officeDocument/2006/relationships/slide" Target="slides/slide134.xml"  /><Relationship Id="rId138" Type="http://schemas.openxmlformats.org/officeDocument/2006/relationships/presProps" Target="presProps.xml"  /><Relationship Id="rId139" Type="http://schemas.openxmlformats.org/officeDocument/2006/relationships/viewProps" Target="viewProps.xml"  /><Relationship Id="rId14" Type="http://schemas.openxmlformats.org/officeDocument/2006/relationships/slide" Target="slides/slide11.xml"  /><Relationship Id="rId140" Type="http://schemas.openxmlformats.org/officeDocument/2006/relationships/theme" Target="theme/theme1.xml"  /><Relationship Id="rId141" Type="http://schemas.openxmlformats.org/officeDocument/2006/relationships/tableStyles" Target="tableStyles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2021-06-25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3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4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6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7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8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9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0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2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3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4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5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6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7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8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9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0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2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3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5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68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69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70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71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72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3.xml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73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74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7.xml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8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9.xml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7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8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3.xml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8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82.png"  /><Relationship Id="rId4" Type="http://schemas.openxmlformats.org/officeDocument/2006/relationships/image" Target="../media/image81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7.xml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7.xml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7.xml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7.xml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7.xml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7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7.xml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7.xml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Relationship Id="rId4" Type="http://schemas.openxmlformats.org/officeDocument/2006/relationships/hyperlink" Target="https://db-engines.com/en/ranking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5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6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6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62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6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6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6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6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6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337899" cy="387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/>
                <a:ea typeface="KoPubDotum_Pro Medium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/>
              <a:ea typeface="KoPubDotum_Pro Mediu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동일한 청크로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대부분의 API가 전송되는 데이터를 줄이기 위해 "페이지"로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사분위수 또는 삼분위수(상위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NTILE()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는 데이터를 거의 동일한 페이지로 분할합니다</a:t>
            </a:r>
            <a:r>
              <a:rPr lang="en-US" altLang="ko-KR" sz="2400">
                <a:solidFill>
                  <a:srgbClr val="000000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475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WITH Country_Medals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summer_medals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GROUP BY Country),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Country_Medals)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ROUND(AVG(Medals), 2) AS Avg_Medals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FROM Thirds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GROUP BY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ORDER BY Third ASC;</a:t>
            </a:r>
          </a:p>
        </p:txBody>
      </p:sp>
      <p:sp>
        <p:nvSpPr>
          <p:cNvPr id="12" name="Rectangle 8"/>
          <p:cNvSpPr/>
          <p:nvPr/>
        </p:nvSpPr>
        <p:spPr>
          <a:xfrm>
            <a:off x="7335988" y="2561498"/>
            <a:ext cx="4297650" cy="1735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/>
              <a:t> third | avg_medals</a:t>
            </a:r>
          </a:p>
          <a:p>
            <a:pPr lvl="0">
              <a:defRPr/>
            </a:pPr>
            <a:r>
              <a:rPr lang="ko-KR"/>
              <a:t>-------+------------</a:t>
            </a:r>
          </a:p>
          <a:p>
            <a:pPr lvl="0">
              <a:defRPr/>
            </a:pPr>
            <a:r>
              <a:rPr lang="ko-KR"/>
              <a:t>     1 |     598.74</a:t>
            </a:r>
          </a:p>
          <a:p>
            <a:pPr lvl="0">
              <a:defRPr/>
            </a:pPr>
            <a:r>
              <a:rPr lang="ko-KR"/>
              <a:t>     2 |      22.98</a:t>
            </a:r>
          </a:p>
          <a:p>
            <a:pPr lvl="0">
              <a:defRPr/>
            </a:pPr>
            <a:r>
              <a:rPr lang="ko-KR"/>
              <a:t>     3 |       2.08</a:t>
            </a:r>
          </a:p>
          <a:p>
            <a:pPr lvl="0">
              <a:defRPr/>
            </a:pPr>
            <a:r>
              <a:rPr lang="ko-KR"/>
              <a:t>(3개 행)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861535" y="2464155"/>
            <a:ext cx="2468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72516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7835" y="2464155"/>
            <a:ext cx="8764905" cy="1182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7200" b="1">
                <a:solidFill>
                  <a:prstClr val="black"/>
                </a:solidFill>
                <a:latin typeface="나눔스퀘어 ExtraBold"/>
                <a:ea typeface="나눔스퀘어 ExtraBold"/>
              </a:rPr>
              <a:t>프로시저</a:t>
            </a:r>
            <a:r>
              <a:rPr lang="en-US" altLang="ko-KR" sz="7200" b="1">
                <a:solidFill>
                  <a:prstClr val="black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나눔스퀘어 ExtraBold"/>
                <a:ea typeface="나눔스퀘어 ExtraBold"/>
              </a:rPr>
              <a:t> 함수</a:t>
            </a:r>
            <a:r>
              <a:rPr lang="en-US" altLang="ko-KR" sz="7200" b="1">
                <a:solidFill>
                  <a:prstClr val="black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나눔스퀘어 ExtraBold"/>
                <a:ea typeface="나눔스퀘어 ExtraBold"/>
              </a:rPr>
              <a:t> 트리거</a:t>
            </a:r>
            <a:endParaRPr lang="ko-KR" altLang="en-US" sz="7200" b="1">
              <a:solidFill>
                <a:prstClr val="black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34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1" i="0" u="none" strike="noStrike" kern="1200" cap="none" spc="0" normalizeH="0" baseline="0">
                <a:solidFill>
                  <a:srgbClr val="646464"/>
                </a:solidFill>
                <a:effectLst/>
                <a:uLnTx/>
                <a:uFillTx/>
                <a:latin typeface="08서울한강체 L"/>
                <a:ea typeface="08서울한강체 L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>
              <a:solidFill>
                <a:srgbClr val="646464"/>
              </a:solidFill>
              <a:effectLst/>
              <a:uLnTx/>
              <a:uFillTx/>
              <a:latin typeface="08서울한강체 L"/>
              <a:ea typeface="08서울한강체 L"/>
              <a:cs typeface="+mn-cs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3107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기본 개요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5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프로시저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프로시저 언어는 함수와 트리거를 만드는데 사용함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/>
              <a:buChar char="ü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PostgreSQL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의 프로시저 언어로는 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PL/pgSQL, PL/TCL, PL/Perl, PL/Python</a:t>
            </a:r>
            <a:endParaRPr lang="en-US" altLang="ko-KR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프로시저 언어 추가 시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DB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에 접속 후 다음과 같이 입력함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214877" y="3105149"/>
            <a:ext cx="9933276" cy="483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>
                <a:solidFill>
                  <a:srgbClr val="000000"/>
                </a:solidFill>
                <a:latin typeface="KoPub돋움체 Bold"/>
                <a:ea typeface="KoPub돋움체 Bold"/>
              </a:rPr>
              <a:t>CREATE LANGUAGE </a:t>
            </a:r>
            <a:r>
              <a:rPr lang="ko-KR" altLang="en-US" sz="2600">
                <a:solidFill>
                  <a:srgbClr val="000000"/>
                </a:solidFill>
                <a:latin typeface="KoPub돋움체 Bold"/>
                <a:ea typeface="KoPub돋움체 Bold"/>
              </a:rPr>
              <a:t>언어이름</a:t>
            </a:r>
            <a:endParaRPr lang="ko-KR" altLang="en-US" sz="2600">
              <a:solidFill>
                <a:srgbClr val="000000"/>
              </a:solidFill>
              <a:latin typeface="KoPub돋움체 Bold"/>
              <a:ea typeface="KoPub돋움체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276350" y="3781425"/>
            <a:ext cx="5815964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en-US"/>
              <a:t>https://www.postgresql.org/docs/9.4/xplang.html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함수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11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FUNCTION function_name(parameter_1 type, parameter_2 type)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RETURN return_type AS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$$ BEGIN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...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END; $$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LANGUAGE language_name;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기본 문법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함수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11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FUNCTION multiple(a INTEGER, b INTEGER)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RETURNS INTEGER AS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$$ BEGIN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RETURN a * b;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END; $$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LANGUAGE PLpgSQL;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곱셈 함수 만들기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0" name="Rectangle 7"/>
          <p:cNvSpPr/>
          <p:nvPr/>
        </p:nvSpPr>
        <p:spPr>
          <a:xfrm>
            <a:off x="743445" y="408252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등록한 함수 확인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971707" y="4649453"/>
            <a:ext cx="10248585" cy="387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postgres=# \df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함수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606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postgres=# SELECT multiple(3, 4);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multiple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----------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   12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(1 row)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실제 적용 하기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820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유투브에서 구독자가 구독 버튼 누를 시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자동으로 구독자수가 갱신되는 시스템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구독자가 삽입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(Insert) 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되면 구독자 수 늘리는 트리거 만든다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3" name=""/>
          <p:cNvSpPr/>
          <p:nvPr/>
        </p:nvSpPr>
        <p:spPr>
          <a:xfrm>
            <a:off x="3086100" y="3686175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7334249" y="3738561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Rectangle 7"/>
          <p:cNvSpPr/>
          <p:nvPr/>
        </p:nvSpPr>
        <p:spPr>
          <a:xfrm>
            <a:off x="2762745" y="5130276"/>
            <a:ext cx="1893936" cy="44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subs_table</a:t>
            </a:r>
            <a:endParaRPr lang="en-US" altLang="ko-KR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6" name="Rectangle 7"/>
          <p:cNvSpPr/>
          <p:nvPr/>
        </p:nvSpPr>
        <p:spPr>
          <a:xfrm>
            <a:off x="6915645" y="5115988"/>
            <a:ext cx="1893936" cy="449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num_subs</a:t>
            </a:r>
            <a:endParaRPr lang="en-US" altLang="ko-KR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cxnSp>
        <p:nvCxnSpPr>
          <p:cNvPr id="27" name=""/>
          <p:cNvCxnSpPr>
            <a:stCxn id="23" idx="4"/>
            <a:endCxn id="24" idx="2"/>
          </p:cNvCxnSpPr>
          <p:nvPr/>
        </p:nvCxnSpPr>
        <p:spPr>
          <a:xfrm>
            <a:off x="4095750" y="4257675"/>
            <a:ext cx="3238499" cy="52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"/>
          <p:cNvSpPr/>
          <p:nvPr/>
        </p:nvSpPr>
        <p:spPr>
          <a:xfrm>
            <a:off x="4772519" y="3687238"/>
            <a:ext cx="1893936" cy="44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INC( )</a:t>
            </a:r>
            <a:endParaRPr lang="en-US" altLang="ko-KR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두개의 테이블을 만든다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5209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DROP TABLE subs_table, num_subs;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TABLE subs_table(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subs_id INTEGER,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    subs_name VARCHAR(80));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TABLE num_subs(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	subs_num INTEGER);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구독자수는 처음에 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이므로 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을 넣어준다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387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INSERT INTO num_subs VALUES(0);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구독자수를 늘려주는 함수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구현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216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FUNCTION inc()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RETURNS TRIGGER AS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$$ BEGIN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UPDATE num_subs SET subs_num = subs_num + 1;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RETURN NULL;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END; $$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LANGUAGE PLpgSQL;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트리거 수행 시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실행할 함수 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INC() 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수행하는 코드 입력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6921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CREATE TRIGGER subs_insert AFTER INSERT ON subs_table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FOR EACH ROW EXECUTE PROCEDURE inc();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에서 트리거 사용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subs_table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에 임의의 값을 입력하도록 함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1301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INSERT INTO subs_table VALUES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(1, 'a'),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(2, 'b'),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(3, 'c'); 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29" name="Rectangle 7"/>
          <p:cNvSpPr/>
          <p:nvPr/>
        </p:nvSpPr>
        <p:spPr>
          <a:xfrm>
            <a:off x="591045" y="36824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num_subs 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테이블을 조회 한다</a:t>
            </a:r>
            <a:r>
              <a:rPr lang="en-US" altLang="ko-KR" sz="240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30" name="Rectangle 6"/>
          <p:cNvSpPr/>
          <p:nvPr/>
        </p:nvSpPr>
        <p:spPr>
          <a:xfrm>
            <a:off x="971707" y="4325603"/>
            <a:ext cx="10248585" cy="387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KoPubDotum_Pro Medium"/>
                <a:ea typeface="KoPubDotum_Pro Medium"/>
              </a:rPr>
              <a:t>SELECT * FROM num_subs;</a:t>
            </a:r>
            <a:endParaRPr lang="en-US" altLang="ko-KR" sz="20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5172</ep:Words>
  <ep:PresentationFormat>Widescreen</ep:PresentationFormat>
  <ep:Paragraphs>1014</ep:Paragraphs>
  <ep:Slides>134</ep:Slides>
  <ep:Notes>75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ep:HeadingPairs>
  <ep:TitlesOfParts>
    <vt:vector size="135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2020-11-29T05:15:19.000</dcterms:created>
  <dc:creator>최나은</dc:creator>
  <cp:lastModifiedBy>1</cp:lastModifiedBy>
  <dcterms:modified xsi:type="dcterms:W3CDTF">2021-06-25T06:59:53.131</dcterms:modified>
  <cp:revision>389</cp:revision>
  <dc:title>PowerPoint 프레젠테이션</dc:title>
  <cp:version>1000.0000.01</cp:version>
</cp:coreProperties>
</file>